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Geist"/>
      <p:regular r:id="rId19"/>
    </p:embeddedFont>
    <p:embeddedFont>
      <p:font typeface="Geis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674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dechef.com/learn/course/c/CDEVINTRO/problems/CDEV006B" TargetMode="External"/><Relationship Id="rId4" Type="http://schemas.openxmlformats.org/officeDocument/2006/relationships/hyperlink" Target="https://www.codechef.com/learn/course/c/CDEVINTRO/problems/CDEV004B" TargetMode="External"/><Relationship Id="rId6" Type="http://schemas.openxmlformats.org/officeDocument/2006/relationships/hyperlink" Target="https://www.codechef.com/practice/course/c/LPCAS01/problems/LCAS03" TargetMode="External"/><Relationship Id="rId8" Type="http://schemas.openxmlformats.org/officeDocument/2006/relationships/hyperlink" Target="https://www.codechef.com/learn/course/c/CDEVINTRO1/problems/CDEV011" TargetMode="External"/><Relationship Id="rId1" Type="http://schemas.openxmlformats.org/officeDocument/2006/relationships/image" Target="../media/image-11-1.png"/><Relationship Id="rId3" Type="http://schemas.openxmlformats.org/officeDocument/2006/relationships/image" Target="../media/image-11-2.png"/><Relationship Id="rId5" Type="http://schemas.openxmlformats.org/officeDocument/2006/relationships/image" Target="../media/image-11-3.png"/><Relationship Id="rId7" Type="http://schemas.openxmlformats.org/officeDocument/2006/relationships/image" Target="../media/image-11-4.pn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2772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Session - 1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491151"/>
            <a:ext cx="50220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Organization 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TeachToTech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36206"/>
            <a:ext cx="4216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Instructor 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Ayush Raj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81262"/>
            <a:ext cx="3433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        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Duration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: 1.5 hr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0757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           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(knight @leetcode, 4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★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@codechef, Specialist @codeforces)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938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0887" y="338495"/>
            <a:ext cx="6514743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Types: Choosing the Right Container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0887" y="969407"/>
            <a:ext cx="13768626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types tell the compiler what kind of information you're storing and how much memory to allocate. Think of them as different-sized boxes for different items.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30887" y="1304806"/>
            <a:ext cx="13768626" cy="1814274"/>
          </a:xfrm>
          <a:prstGeom prst="roundRect">
            <a:avLst>
              <a:gd name="adj" fmla="val 61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38507" y="1312426"/>
            <a:ext cx="13753386" cy="3598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38864" y="1312426"/>
            <a:ext cx="2750582" cy="359807"/>
          </a:xfrm>
          <a:prstGeom prst="roundRect">
            <a:avLst>
              <a:gd name="adj" fmla="val 30798"/>
            </a:avLst>
          </a:prstGeom>
          <a:solidFill>
            <a:srgbClr val="F9D933"/>
          </a:solidFill>
          <a:ln/>
        </p:spPr>
      </p:sp>
      <p:sp>
        <p:nvSpPr>
          <p:cNvPr id="7" name="Text 5"/>
          <p:cNvSpPr/>
          <p:nvPr/>
        </p:nvSpPr>
        <p:spPr>
          <a:xfrm>
            <a:off x="561975" y="1393865"/>
            <a:ext cx="250055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Type</a:t>
            </a:r>
            <a:endParaRPr lang="en-US" sz="950" dirty="0"/>
          </a:p>
        </p:txBody>
      </p:sp>
      <p:sp>
        <p:nvSpPr>
          <p:cNvPr id="8" name="Shape 6"/>
          <p:cNvSpPr/>
          <p:nvPr/>
        </p:nvSpPr>
        <p:spPr>
          <a:xfrm>
            <a:off x="3189446" y="1312426"/>
            <a:ext cx="4813578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9" name="Text 7"/>
          <p:cNvSpPr/>
          <p:nvPr/>
        </p:nvSpPr>
        <p:spPr>
          <a:xfrm>
            <a:off x="3316367" y="1393865"/>
            <a:ext cx="4559737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Description</a:t>
            </a:r>
            <a:endParaRPr lang="en-US" sz="950" dirty="0"/>
          </a:p>
        </p:txBody>
      </p:sp>
      <p:sp>
        <p:nvSpPr>
          <p:cNvPr id="10" name="Shape 8"/>
          <p:cNvSpPr/>
          <p:nvPr/>
        </p:nvSpPr>
        <p:spPr>
          <a:xfrm>
            <a:off x="8003024" y="1312426"/>
            <a:ext cx="2750582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11" name="Text 9"/>
          <p:cNvSpPr/>
          <p:nvPr/>
        </p:nvSpPr>
        <p:spPr>
          <a:xfrm>
            <a:off x="8129945" y="1393865"/>
            <a:ext cx="249674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Format</a:t>
            </a:r>
            <a:endParaRPr lang="en-US" sz="950" dirty="0"/>
          </a:p>
        </p:txBody>
      </p:sp>
      <p:sp>
        <p:nvSpPr>
          <p:cNvPr id="12" name="Shape 10"/>
          <p:cNvSpPr/>
          <p:nvPr/>
        </p:nvSpPr>
        <p:spPr>
          <a:xfrm>
            <a:off x="10753606" y="1312426"/>
            <a:ext cx="3438287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13" name="Text 11"/>
          <p:cNvSpPr/>
          <p:nvPr/>
        </p:nvSpPr>
        <p:spPr>
          <a:xfrm>
            <a:off x="10880527" y="1393865"/>
            <a:ext cx="3188256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Examples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438507" y="1672233"/>
            <a:ext cx="13753386" cy="3598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38864" y="1672233"/>
            <a:ext cx="2750582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16" name="Text 14"/>
          <p:cNvSpPr/>
          <p:nvPr/>
        </p:nvSpPr>
        <p:spPr>
          <a:xfrm>
            <a:off x="561975" y="1753672"/>
            <a:ext cx="250055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950" dirty="0"/>
          </a:p>
        </p:txBody>
      </p:sp>
      <p:sp>
        <p:nvSpPr>
          <p:cNvPr id="17" name="Shape 15"/>
          <p:cNvSpPr/>
          <p:nvPr/>
        </p:nvSpPr>
        <p:spPr>
          <a:xfrm>
            <a:off x="3189446" y="1672233"/>
            <a:ext cx="4813578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18" name="Text 16"/>
          <p:cNvSpPr/>
          <p:nvPr/>
        </p:nvSpPr>
        <p:spPr>
          <a:xfrm>
            <a:off x="3316367" y="1753672"/>
            <a:ext cx="4559737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Whole numbers (integers)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8003024" y="1672233"/>
            <a:ext cx="2750582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20" name="Text 18"/>
          <p:cNvSpPr/>
          <p:nvPr/>
        </p:nvSpPr>
        <p:spPr>
          <a:xfrm>
            <a:off x="8129945" y="1753672"/>
            <a:ext cx="249674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%d</a:t>
            </a:r>
            <a:endParaRPr lang="en-US" sz="950" dirty="0"/>
          </a:p>
        </p:txBody>
      </p:sp>
      <p:sp>
        <p:nvSpPr>
          <p:cNvPr id="21" name="Shape 19"/>
          <p:cNvSpPr/>
          <p:nvPr/>
        </p:nvSpPr>
        <p:spPr>
          <a:xfrm>
            <a:off x="10753606" y="1672233"/>
            <a:ext cx="3438287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22" name="Text 20"/>
          <p:cNvSpPr/>
          <p:nvPr/>
        </p:nvSpPr>
        <p:spPr>
          <a:xfrm>
            <a:off x="10880527" y="1753672"/>
            <a:ext cx="3188256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10, -5, 0</a:t>
            </a:r>
            <a:endParaRPr lang="en-US" sz="950" dirty="0"/>
          </a:p>
        </p:txBody>
      </p:sp>
      <p:sp>
        <p:nvSpPr>
          <p:cNvPr id="23" name="Shape 21"/>
          <p:cNvSpPr/>
          <p:nvPr/>
        </p:nvSpPr>
        <p:spPr>
          <a:xfrm>
            <a:off x="438507" y="2032040"/>
            <a:ext cx="13753386" cy="3598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438864" y="2032040"/>
            <a:ext cx="2750582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25" name="Text 23"/>
          <p:cNvSpPr/>
          <p:nvPr/>
        </p:nvSpPr>
        <p:spPr>
          <a:xfrm>
            <a:off x="561975" y="2113478"/>
            <a:ext cx="250055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3189446" y="2032040"/>
            <a:ext cx="4813578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27" name="Text 25"/>
          <p:cNvSpPr/>
          <p:nvPr/>
        </p:nvSpPr>
        <p:spPr>
          <a:xfrm>
            <a:off x="3316367" y="2113478"/>
            <a:ext cx="4559737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Decimal numbers</a:t>
            </a:r>
            <a:endParaRPr lang="en-US" sz="950" dirty="0"/>
          </a:p>
        </p:txBody>
      </p:sp>
      <p:sp>
        <p:nvSpPr>
          <p:cNvPr id="28" name="Shape 26"/>
          <p:cNvSpPr/>
          <p:nvPr/>
        </p:nvSpPr>
        <p:spPr>
          <a:xfrm>
            <a:off x="8003024" y="2032040"/>
            <a:ext cx="2750582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29" name="Text 27"/>
          <p:cNvSpPr/>
          <p:nvPr/>
        </p:nvSpPr>
        <p:spPr>
          <a:xfrm>
            <a:off x="8129945" y="2113478"/>
            <a:ext cx="249674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%f</a:t>
            </a:r>
            <a:endParaRPr lang="en-US" sz="950" dirty="0"/>
          </a:p>
        </p:txBody>
      </p:sp>
      <p:sp>
        <p:nvSpPr>
          <p:cNvPr id="30" name="Shape 28"/>
          <p:cNvSpPr/>
          <p:nvPr/>
        </p:nvSpPr>
        <p:spPr>
          <a:xfrm>
            <a:off x="10753606" y="2032040"/>
            <a:ext cx="3438287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31" name="Text 29"/>
          <p:cNvSpPr/>
          <p:nvPr/>
        </p:nvSpPr>
        <p:spPr>
          <a:xfrm>
            <a:off x="10880527" y="2113478"/>
            <a:ext cx="3188256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3.14, 98.6</a:t>
            </a:r>
            <a:endParaRPr lang="en-US" sz="950" dirty="0"/>
          </a:p>
        </p:txBody>
      </p:sp>
      <p:sp>
        <p:nvSpPr>
          <p:cNvPr id="32" name="Shape 30"/>
          <p:cNvSpPr/>
          <p:nvPr/>
        </p:nvSpPr>
        <p:spPr>
          <a:xfrm>
            <a:off x="438507" y="2391847"/>
            <a:ext cx="13753386" cy="3598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438864" y="2391847"/>
            <a:ext cx="2750582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34" name="Text 32"/>
          <p:cNvSpPr/>
          <p:nvPr/>
        </p:nvSpPr>
        <p:spPr>
          <a:xfrm>
            <a:off x="561975" y="2473285"/>
            <a:ext cx="250055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</a:t>
            </a:r>
            <a:endParaRPr lang="en-US" sz="950" dirty="0"/>
          </a:p>
        </p:txBody>
      </p:sp>
      <p:sp>
        <p:nvSpPr>
          <p:cNvPr id="35" name="Shape 33"/>
          <p:cNvSpPr/>
          <p:nvPr/>
        </p:nvSpPr>
        <p:spPr>
          <a:xfrm>
            <a:off x="3189446" y="2391847"/>
            <a:ext cx="4813578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36" name="Text 34"/>
          <p:cNvSpPr/>
          <p:nvPr/>
        </p:nvSpPr>
        <p:spPr>
          <a:xfrm>
            <a:off x="3316367" y="2473285"/>
            <a:ext cx="4559737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Single character</a:t>
            </a:r>
            <a:endParaRPr lang="en-US" sz="950" dirty="0"/>
          </a:p>
        </p:txBody>
      </p:sp>
      <p:sp>
        <p:nvSpPr>
          <p:cNvPr id="37" name="Shape 35"/>
          <p:cNvSpPr/>
          <p:nvPr/>
        </p:nvSpPr>
        <p:spPr>
          <a:xfrm>
            <a:off x="8003024" y="2391847"/>
            <a:ext cx="2750582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38" name="Text 36"/>
          <p:cNvSpPr/>
          <p:nvPr/>
        </p:nvSpPr>
        <p:spPr>
          <a:xfrm>
            <a:off x="8129945" y="2473285"/>
            <a:ext cx="249674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%c</a:t>
            </a:r>
            <a:endParaRPr lang="en-US" sz="950" dirty="0"/>
          </a:p>
        </p:txBody>
      </p:sp>
      <p:sp>
        <p:nvSpPr>
          <p:cNvPr id="39" name="Shape 37"/>
          <p:cNvSpPr/>
          <p:nvPr/>
        </p:nvSpPr>
        <p:spPr>
          <a:xfrm>
            <a:off x="10753606" y="2391847"/>
            <a:ext cx="3438287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40" name="Text 38"/>
          <p:cNvSpPr/>
          <p:nvPr/>
        </p:nvSpPr>
        <p:spPr>
          <a:xfrm>
            <a:off x="10880527" y="2473285"/>
            <a:ext cx="3188256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'A', 'z', '$'</a:t>
            </a:r>
            <a:endParaRPr lang="en-US" sz="950" dirty="0"/>
          </a:p>
        </p:txBody>
      </p:sp>
      <p:sp>
        <p:nvSpPr>
          <p:cNvPr id="41" name="Shape 39"/>
          <p:cNvSpPr/>
          <p:nvPr/>
        </p:nvSpPr>
        <p:spPr>
          <a:xfrm>
            <a:off x="438507" y="2751653"/>
            <a:ext cx="13753386" cy="3598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438864" y="2751653"/>
            <a:ext cx="2750582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43" name="Text 41"/>
          <p:cNvSpPr/>
          <p:nvPr/>
        </p:nvSpPr>
        <p:spPr>
          <a:xfrm>
            <a:off x="561975" y="2833092"/>
            <a:ext cx="250055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0D745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endParaRPr lang="en-US" sz="950" dirty="0"/>
          </a:p>
        </p:txBody>
      </p:sp>
      <p:sp>
        <p:nvSpPr>
          <p:cNvPr id="44" name="Shape 42"/>
          <p:cNvSpPr/>
          <p:nvPr/>
        </p:nvSpPr>
        <p:spPr>
          <a:xfrm>
            <a:off x="3189446" y="2751653"/>
            <a:ext cx="4813578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45" name="Text 43"/>
          <p:cNvSpPr/>
          <p:nvPr/>
        </p:nvSpPr>
        <p:spPr>
          <a:xfrm>
            <a:off x="3316367" y="2833092"/>
            <a:ext cx="4559737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Large/precise decimals</a:t>
            </a:r>
            <a:endParaRPr lang="en-US" sz="950" dirty="0"/>
          </a:p>
        </p:txBody>
      </p:sp>
      <p:sp>
        <p:nvSpPr>
          <p:cNvPr id="46" name="Shape 44"/>
          <p:cNvSpPr/>
          <p:nvPr/>
        </p:nvSpPr>
        <p:spPr>
          <a:xfrm>
            <a:off x="8003024" y="2751653"/>
            <a:ext cx="2750582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47" name="Text 45"/>
          <p:cNvSpPr/>
          <p:nvPr/>
        </p:nvSpPr>
        <p:spPr>
          <a:xfrm>
            <a:off x="8129945" y="2833092"/>
            <a:ext cx="2496741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%lf</a:t>
            </a:r>
            <a:endParaRPr lang="en-US" sz="950" dirty="0"/>
          </a:p>
        </p:txBody>
      </p:sp>
      <p:sp>
        <p:nvSpPr>
          <p:cNvPr id="48" name="Shape 46"/>
          <p:cNvSpPr/>
          <p:nvPr/>
        </p:nvSpPr>
        <p:spPr>
          <a:xfrm>
            <a:off x="10753606" y="2751653"/>
            <a:ext cx="3438287" cy="359807"/>
          </a:xfrm>
          <a:prstGeom prst="rect">
            <a:avLst/>
          </a:prstGeom>
          <a:solidFill>
            <a:srgbClr val="F9D933"/>
          </a:solidFill>
          <a:ln/>
        </p:spPr>
      </p:sp>
      <p:sp>
        <p:nvSpPr>
          <p:cNvPr id="49" name="Text 47"/>
          <p:cNvSpPr/>
          <p:nvPr/>
        </p:nvSpPr>
        <p:spPr>
          <a:xfrm>
            <a:off x="10880527" y="2833092"/>
            <a:ext cx="3188256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3.14159265</a:t>
            </a:r>
            <a:endParaRPr lang="en-US" sz="950" dirty="0"/>
          </a:p>
        </p:txBody>
      </p:sp>
      <p:pic>
        <p:nvPicPr>
          <p:cNvPr id="5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887" y="3396020"/>
            <a:ext cx="9547860" cy="6173629"/>
          </a:xfrm>
          <a:prstGeom prst="rect">
            <a:avLst/>
          </a:prstGeom>
        </p:spPr>
      </p:pic>
      <p:pic>
        <p:nvPicPr>
          <p:cNvPr id="5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643" y="3396020"/>
            <a:ext cx="3920371" cy="25829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5438"/>
            <a:ext cx="6248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codechef problem QR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9529"/>
            <a:ext cx="2331244" cy="23312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5924"/>
            <a:ext cx="2573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67068"/>
            <a:ext cx="25736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3FFC0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Practice Printing in C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467" y="2899529"/>
            <a:ext cx="2331244" cy="23312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28467" y="5485924"/>
            <a:ext cx="2656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3928467" y="6067068"/>
            <a:ext cx="26566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3FFC0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Hello World!! in C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131" y="2899529"/>
            <a:ext cx="2318623" cy="23186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46131" y="5473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3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146131" y="6054447"/>
            <a:ext cx="29529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3FFC0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Hello World! Question in C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0142" y="2899529"/>
            <a:ext cx="2318623" cy="23186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60142" y="5473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4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660142" y="6054447"/>
            <a:ext cx="31990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3FFC0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 Code Block Usage in C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807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4312801"/>
            <a:ext cx="6589157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Your Homework Challenge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6870" y="5497235"/>
            <a:ext cx="4296608" cy="2045851"/>
          </a:xfrm>
          <a:prstGeom prst="roundRect">
            <a:avLst>
              <a:gd name="adj" fmla="val 5363"/>
            </a:avLst>
          </a:prstGeom>
          <a:solidFill>
            <a:srgbClr val="006747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870" y="5474375"/>
            <a:ext cx="4296608" cy="91440"/>
          </a:xfrm>
          <a:prstGeom prst="roundRect">
            <a:avLst>
              <a:gd name="adj" fmla="val 190360"/>
            </a:avLst>
          </a:prstGeom>
          <a:solidFill>
            <a:srgbClr val="E5F9F2"/>
          </a:solidFill>
          <a:ln/>
        </p:spPr>
      </p:sp>
      <p:sp>
        <p:nvSpPr>
          <p:cNvPr id="6" name="Shape 3"/>
          <p:cNvSpPr/>
          <p:nvPr/>
        </p:nvSpPr>
        <p:spPr>
          <a:xfrm>
            <a:off x="2535019" y="5207198"/>
            <a:ext cx="580192" cy="580192"/>
          </a:xfrm>
          <a:prstGeom prst="roundRect">
            <a:avLst>
              <a:gd name="adj" fmla="val 157603"/>
            </a:avLst>
          </a:prstGeom>
          <a:solidFill>
            <a:srgbClr val="E5F9F2"/>
          </a:solidFill>
          <a:ln/>
        </p:spPr>
      </p:sp>
      <p:sp>
        <p:nvSpPr>
          <p:cNvPr id="7" name="Text 4"/>
          <p:cNvSpPr/>
          <p:nvPr/>
        </p:nvSpPr>
        <p:spPr>
          <a:xfrm>
            <a:off x="2709089" y="5352217"/>
            <a:ext cx="23205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93088" y="5980748"/>
            <a:ext cx="310467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Set Up Your Environment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93088" y="6398895"/>
            <a:ext cx="386417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Install a code editor on your personal laptop. Recommended options: VS Code,.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166836" y="5497235"/>
            <a:ext cx="4296608" cy="2045851"/>
          </a:xfrm>
          <a:prstGeom prst="roundRect">
            <a:avLst>
              <a:gd name="adj" fmla="val 5363"/>
            </a:avLst>
          </a:prstGeom>
          <a:solidFill>
            <a:srgbClr val="006747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166836" y="5474375"/>
            <a:ext cx="4296608" cy="91440"/>
          </a:xfrm>
          <a:prstGeom prst="roundRect">
            <a:avLst>
              <a:gd name="adj" fmla="val 190360"/>
            </a:avLst>
          </a:prstGeom>
          <a:solidFill>
            <a:srgbClr val="E5F9F2"/>
          </a:solidFill>
          <a:ln/>
        </p:spPr>
      </p:sp>
      <p:sp>
        <p:nvSpPr>
          <p:cNvPr id="12" name="Shape 9"/>
          <p:cNvSpPr/>
          <p:nvPr/>
        </p:nvSpPr>
        <p:spPr>
          <a:xfrm>
            <a:off x="7024985" y="5207198"/>
            <a:ext cx="580192" cy="580192"/>
          </a:xfrm>
          <a:prstGeom prst="roundRect">
            <a:avLst>
              <a:gd name="adj" fmla="val 157603"/>
            </a:avLst>
          </a:prstGeom>
          <a:solidFill>
            <a:srgbClr val="E5F9F2"/>
          </a:solidFill>
          <a:ln/>
        </p:spPr>
      </p:sp>
      <p:sp>
        <p:nvSpPr>
          <p:cNvPr id="13" name="Text 10"/>
          <p:cNvSpPr/>
          <p:nvPr/>
        </p:nvSpPr>
        <p:spPr>
          <a:xfrm>
            <a:off x="7199055" y="5352217"/>
            <a:ext cx="23205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5383054" y="5980748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Homework 1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5383054" y="6398895"/>
            <a:ext cx="3864173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 a C program that prints two things: the first letter of your name and your year of birth using appropriate data types.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9656802" y="5497235"/>
            <a:ext cx="4296608" cy="2045851"/>
          </a:xfrm>
          <a:prstGeom prst="roundRect">
            <a:avLst>
              <a:gd name="adj" fmla="val 5363"/>
            </a:avLst>
          </a:prstGeom>
          <a:solidFill>
            <a:srgbClr val="006747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9656802" y="5474375"/>
            <a:ext cx="4296608" cy="91440"/>
          </a:xfrm>
          <a:prstGeom prst="roundRect">
            <a:avLst>
              <a:gd name="adj" fmla="val 190360"/>
            </a:avLst>
          </a:prstGeom>
          <a:solidFill>
            <a:srgbClr val="E5F9F2"/>
          </a:solidFill>
          <a:ln/>
        </p:spPr>
      </p:sp>
      <p:sp>
        <p:nvSpPr>
          <p:cNvPr id="18" name="Shape 15"/>
          <p:cNvSpPr/>
          <p:nvPr/>
        </p:nvSpPr>
        <p:spPr>
          <a:xfrm>
            <a:off x="11514951" y="5207198"/>
            <a:ext cx="580192" cy="580192"/>
          </a:xfrm>
          <a:prstGeom prst="roundRect">
            <a:avLst>
              <a:gd name="adj" fmla="val 157603"/>
            </a:avLst>
          </a:prstGeom>
          <a:solidFill>
            <a:srgbClr val="E5F9F2"/>
          </a:solidFill>
          <a:ln/>
        </p:spPr>
      </p:sp>
      <p:sp>
        <p:nvSpPr>
          <p:cNvPr id="19" name="Text 16"/>
          <p:cNvSpPr/>
          <p:nvPr/>
        </p:nvSpPr>
        <p:spPr>
          <a:xfrm>
            <a:off x="11689020" y="5352217"/>
            <a:ext cx="23205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873020" y="5980748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Homework 2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9873020" y="6398895"/>
            <a:ext cx="3864173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 a C program that prints your name, age, class, cgpa, year, branch using appropriate data types.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4276"/>
            <a:ext cx="11764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Welcome to the World of C Programming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0030"/>
            <a:ext cx="437828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You'll Master Today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5213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session covers the essential building blocks that form the foundation of C programming. You'll gain hands-on experience writing actual code and understand how your programs come to life.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1000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Today's Agenda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7521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Introduction to C and its importance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943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Structure and anatomy of C programs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365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Your first "Hello World" program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78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Program vs. Process concepts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20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compilation pipeline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9631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Variables, keywords, and data types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755571"/>
            <a:ext cx="7652861" cy="1997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Learn C? The Foundation of Modern Computing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5569" y="3072051"/>
            <a:ext cx="3719870" cy="2605564"/>
          </a:xfrm>
          <a:prstGeom prst="roundRect">
            <a:avLst>
              <a:gd name="adj" fmla="val 7358"/>
            </a:avLst>
          </a:prstGeom>
          <a:solidFill>
            <a:srgbClr val="F2F2F2"/>
          </a:solidFill>
          <a:ln w="7620">
            <a:solidFill>
              <a:srgbClr val="D8D8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6192" y="329267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Foundation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6192" y="3753207"/>
            <a:ext cx="3278624" cy="170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Modern languages like Python, Java, and C++ are all built on top of C. Understanding C means understanding how these languages work under the hood.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442" y="3072051"/>
            <a:ext cx="3719989" cy="2605564"/>
          </a:xfrm>
          <a:prstGeom prst="roundRect">
            <a:avLst>
              <a:gd name="adj" fmla="val 7358"/>
            </a:avLst>
          </a:prstGeom>
          <a:solidFill>
            <a:srgbClr val="F2F2F2"/>
          </a:solidFill>
          <a:ln w="7620">
            <a:solidFill>
              <a:srgbClr val="D8D8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9065" y="329267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Blazing Speed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9065" y="3753207"/>
            <a:ext cx="3278743" cy="170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 is extremely fast and efficient, making it the go-to choice for gaming engines, operating systems, and high-performance applications.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5569" y="5890617"/>
            <a:ext cx="7652861" cy="1583293"/>
          </a:xfrm>
          <a:prstGeom prst="roundRect">
            <a:avLst>
              <a:gd name="adj" fmla="val 12109"/>
            </a:avLst>
          </a:prstGeom>
          <a:solidFill>
            <a:srgbClr val="F2F2F2"/>
          </a:solidFill>
          <a:ln w="7620">
            <a:solidFill>
              <a:srgbClr val="D8D8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6192" y="611124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System Control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6192" y="6571774"/>
            <a:ext cx="721161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 provides direct access to computer hardware—memory, CPU, and more. This low-level control is essential for system programming.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6382"/>
            <a:ext cx="768227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Structure of a C Program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537216"/>
            <a:ext cx="13175933" cy="8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Every C program follows a specific structure—think of it as a recipe that must be followed exactly. Miss a part, and your code won't run.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7234" y="2601754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7234" y="2932033"/>
            <a:ext cx="6484025" cy="22860"/>
          </a:xfrm>
          <a:prstGeom prst="rect">
            <a:avLst/>
          </a:prstGeom>
          <a:solidFill>
            <a:srgbClr val="E5F9F2"/>
          </a:solidFill>
          <a:ln/>
        </p:spPr>
      </p:sp>
      <p:sp>
        <p:nvSpPr>
          <p:cNvPr id="6" name="Text 4"/>
          <p:cNvSpPr/>
          <p:nvPr/>
        </p:nvSpPr>
        <p:spPr>
          <a:xfrm>
            <a:off x="727234" y="3081576"/>
            <a:ext cx="6484025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#include &lt;stdio.h&gt;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7234" y="3621643"/>
            <a:ext cx="6484025" cy="1246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Toolbox:</a:t>
            </a:r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This header file contains pre-built tools like printf() so you don't have to write everything from scratch.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419023" y="2601754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023" y="2932033"/>
            <a:ext cx="6484144" cy="22860"/>
          </a:xfrm>
          <a:prstGeom prst="rect">
            <a:avLst/>
          </a:prstGeom>
          <a:solidFill>
            <a:srgbClr val="E5F9F2"/>
          </a:solidFill>
          <a:ln/>
        </p:spPr>
      </p:sp>
      <p:sp>
        <p:nvSpPr>
          <p:cNvPr id="10" name="Text 8"/>
          <p:cNvSpPr/>
          <p:nvPr/>
        </p:nvSpPr>
        <p:spPr>
          <a:xfrm>
            <a:off x="7419023" y="3081576"/>
            <a:ext cx="6484144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 main()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19023" y="3621643"/>
            <a:ext cx="6484144" cy="1246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Start Button:</a:t>
            </a:r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This is where your program begins. The computer looks for this function to start executing your code.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27234" y="5231368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7234" y="5561648"/>
            <a:ext cx="6484025" cy="22860"/>
          </a:xfrm>
          <a:prstGeom prst="rect">
            <a:avLst/>
          </a:prstGeom>
          <a:solidFill>
            <a:srgbClr val="E5F9F2"/>
          </a:solidFill>
          <a:ln/>
        </p:spPr>
      </p:sp>
      <p:sp>
        <p:nvSpPr>
          <p:cNvPr id="14" name="Text 12"/>
          <p:cNvSpPr/>
          <p:nvPr/>
        </p:nvSpPr>
        <p:spPr>
          <a:xfrm>
            <a:off x="727234" y="5711190"/>
            <a:ext cx="6484025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{ } Curly Braces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27234" y="6251258"/>
            <a:ext cx="6484025" cy="1246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Boundaries:</a:t>
            </a:r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All your program logic must live inside these braces. They define the scope of your main function.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419023" y="5231368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9023" y="5561648"/>
            <a:ext cx="6484144" cy="22860"/>
          </a:xfrm>
          <a:prstGeom prst="rect">
            <a:avLst/>
          </a:prstGeom>
          <a:solidFill>
            <a:srgbClr val="E5F9F2"/>
          </a:solidFill>
          <a:ln/>
        </p:spPr>
      </p:sp>
      <p:sp>
        <p:nvSpPr>
          <p:cNvPr id="18" name="Text 16"/>
          <p:cNvSpPr/>
          <p:nvPr/>
        </p:nvSpPr>
        <p:spPr>
          <a:xfrm>
            <a:off x="7419023" y="5711190"/>
            <a:ext cx="6484144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return 0;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419023" y="6251258"/>
            <a:ext cx="6484144" cy="8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Exit Status:</a:t>
            </a:r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This tells the operating system that your program finished successfully without errors.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769025"/>
            <a:ext cx="7629287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Your First Program: Hello World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7357" y="2662476"/>
            <a:ext cx="2979658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Let's Write Code!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57357" y="3284458"/>
            <a:ext cx="2979658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Type this code into your compiler exactly as shown. Pay attention to every character.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7357" y="4912757"/>
            <a:ext cx="2979658" cy="2304336"/>
          </a:xfrm>
          <a:prstGeom prst="roundRect">
            <a:avLst>
              <a:gd name="adj" fmla="val 8452"/>
            </a:avLst>
          </a:prstGeom>
          <a:solidFill>
            <a:srgbClr val="004D3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93" y="5245298"/>
            <a:ext cx="270510" cy="2163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60540" y="5183148"/>
            <a:ext cx="2060138" cy="173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Don't forget the semicolon (;) at the end. it tells the compiler where each statement ends.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58" y="2689503"/>
            <a:ext cx="3883223" cy="24524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632" y="532686"/>
            <a:ext cx="1040403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Program vs. Process: A Critical Distinction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632" y="1523524"/>
            <a:ext cx="1327713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Understanding this difference is very essential.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050256"/>
            <a:ext cx="22860" cy="5646539"/>
          </a:xfrm>
          <a:prstGeom prst="roundRect">
            <a:avLst>
              <a:gd name="adj" fmla="val 761212"/>
            </a:avLst>
          </a:prstGeom>
          <a:solidFill>
            <a:srgbClr val="198060"/>
          </a:solidFill>
          <a:ln/>
        </p:spPr>
      </p:sp>
      <p:sp>
        <p:nvSpPr>
          <p:cNvPr id="5" name="Shape 3"/>
          <p:cNvSpPr/>
          <p:nvPr/>
        </p:nvSpPr>
        <p:spPr>
          <a:xfrm>
            <a:off x="653772" y="2050256"/>
            <a:ext cx="6638568" cy="2629972"/>
          </a:xfrm>
          <a:prstGeom prst="roundRect">
            <a:avLst>
              <a:gd name="adj" fmla="val 6617"/>
            </a:avLst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967752" y="2251115"/>
            <a:ext cx="4131350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Program: The Passive Entity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854631" y="2729627"/>
            <a:ext cx="6244471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file stored on your hard disk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54631" y="3183969"/>
            <a:ext cx="6244471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Contains instructions but isn't running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854631" y="3638312"/>
            <a:ext cx="6244471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Think of it as a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recipe book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sitting on a shelf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54631" y="4092654"/>
            <a:ext cx="6244471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Static and unchanging until executed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338060" y="5066824"/>
            <a:ext cx="6638568" cy="2629972"/>
          </a:xfrm>
          <a:prstGeom prst="rect">
            <a:avLst/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531298" y="5267682"/>
            <a:ext cx="3816191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Process: The Active Entity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7531298" y="5746194"/>
            <a:ext cx="6244471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program currently running in RAM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531298" y="6200537"/>
            <a:ext cx="6244471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Actively executing instructions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31298" y="6654879"/>
            <a:ext cx="6244471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Think of it as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cooking the meal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from that recipe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31298" y="7109222"/>
            <a:ext cx="6244471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Dynamic and consuming system resources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433" y="475655"/>
            <a:ext cx="7933134" cy="1081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Compilation Process: From Code to Execution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5433" y="1816418"/>
            <a:ext cx="7933134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Computers only understand binary (0s and 1s). The compiler translates your C code into machine language through four distinct stages.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5433" y="2656284"/>
            <a:ext cx="86439" cy="86439"/>
          </a:xfrm>
          <a:prstGeom prst="roundRect">
            <a:avLst>
              <a:gd name="adj" fmla="val 528928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64870" y="2564368"/>
            <a:ext cx="267509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Writing the Source Code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64870" y="2938343"/>
            <a:ext cx="7673697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write the program in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 language. T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his code is written by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humans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not understood by the machine.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5433" y="3929658"/>
            <a:ext cx="86439" cy="86439"/>
          </a:xfrm>
          <a:prstGeom prst="roundRect">
            <a:avLst>
              <a:gd name="adj" fmla="val 528928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64870" y="3837742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Preprocessor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64870" y="4211717"/>
            <a:ext cx="7673697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Cleans up the code by removing comments and expanding macros. Prepares your code for translation.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5433" y="5203031"/>
            <a:ext cx="86439" cy="86439"/>
          </a:xfrm>
          <a:prstGeom prst="roundRect">
            <a:avLst>
              <a:gd name="adj" fmla="val 528928"/>
            </a:avLst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4870" y="5111115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Compiler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64870" y="5485090"/>
            <a:ext cx="767369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Translates your C code into Assembly Language—a low-level, human-readable form.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05433" y="6199703"/>
            <a:ext cx="86439" cy="86439"/>
          </a:xfrm>
          <a:prstGeom prst="roundRect">
            <a:avLst>
              <a:gd name="adj" fmla="val 528928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864870" y="6107787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Assembler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864870" y="6481763"/>
            <a:ext cx="767369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Converts Assembly into Machine Code—the binary language computers understand.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5433" y="7196376"/>
            <a:ext cx="86439" cy="86439"/>
          </a:xfrm>
          <a:prstGeom prst="roundRect">
            <a:avLst>
              <a:gd name="adj" fmla="val 528928"/>
            </a:avLst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64870" y="7104459"/>
            <a:ext cx="21624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Linker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864870" y="7478435"/>
            <a:ext cx="767369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Connects your code with library files to create the final executable (.exe) program.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430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838" y="3746659"/>
            <a:ext cx="10828615" cy="544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Keywords vs. Variables: Understanding the Rules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484346" y="4552474"/>
            <a:ext cx="6743819" cy="3197781"/>
          </a:xfrm>
          <a:prstGeom prst="roundRect">
            <a:avLst>
              <a:gd name="adj" fmla="val 784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58535" y="4726662"/>
            <a:ext cx="2613898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Keywords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8535" y="5227439"/>
            <a:ext cx="6395442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Reserved words owned by the C language. You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cannot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use them as variable names because they have special meanings.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58535" y="6081474"/>
            <a:ext cx="63954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integer data type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58535" y="6498669"/>
            <a:ext cx="63954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exit function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58535" y="6915864"/>
            <a:ext cx="63954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decimal data type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58535" y="7333059"/>
            <a:ext cx="63954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conditional statement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09855" y="4552474"/>
            <a:ext cx="6743819" cy="3197781"/>
          </a:xfrm>
          <a:prstGeom prst="roundRect">
            <a:avLst>
              <a:gd name="adj" fmla="val 784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584043" y="4726662"/>
            <a:ext cx="2613898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Variables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584043" y="5227439"/>
            <a:ext cx="6395442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Named containers you create to store data. You choose the names following C's naming rules.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4043" y="6081474"/>
            <a:ext cx="63954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stores a person's age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584043" y="6498669"/>
            <a:ext cx="63954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marks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stores test scores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584043" y="6915864"/>
            <a:ext cx="63954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salary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stores income amount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584043" y="7333059"/>
            <a:ext cx="63954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grade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stores letter grade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832" y="439817"/>
            <a:ext cx="3999190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Keywords :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832" y="1259562"/>
            <a:ext cx="11997571" cy="72563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2025-12-16T07:20:06Z</dcterms:created>
  <dcterms:modified xsi:type="dcterms:W3CDTF">2025-12-16T07:20:06Z</dcterms:modified>
</cp:coreProperties>
</file>